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51" y="81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добрый день! Сегодня поговорим о дисменорее у девочек — одной из самых частых жалоб, с которой к нам приходят на ФАП. Разберём, как отличить обычные болезненные месячные от состояний, требующих направления к детскому гинекологу, и как помочь девочке на месте. Опираемся на клинические рекомендации Минздрава «Дисменорея», которые применяются с января 2025 года.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 dirty="0"/>
              <a:t>Девочкам и родителям важно понимать: сильная боль при месячных — это не то, что нужно терпеть. Есть простые и безопасные способы облегчить состояние. Тепло на низ живота и спокойный режим помогают снять спазм, а ведение календаря цикла позволяет вовремя заметить, что боль становится регулярной. Если боль всё же сильная, можно принять ибупрофен — но строго по инструкции и после еды, чтобы не навредить желудку. И запомните главное: если боль не проходит после трёх циклов или появляются лихорадка, рвота, обморок — это сигнал, что нужно срочно показаться врачу, а не терпеть дальше.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 dirty="0"/>
              <a:t>Коллеги, давайте зафиксируем главное. Дисменорея — это действительно частая жалоба у девочек-подростков, но она никогда не должна восприниматься как норма, с которой нужно просто смириться. На нашем доврачебном этапе мы можем реально помочь: назначить ибупрофен по схеме и порекомендовать тепло и отдых. Но ключевое правило — если через три цикла боли не уходят или появляются тревожные симптомы, мы обязаны направить девочку к детскому гинекологу. 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 dirty="0"/>
              <a:t>Спасибо за внимание! Хочу подчеркнуть главное: именно вы, фельдшеры и акушерки, чаще всего первыми встречаете девочку с жалобой на боль. Ваша задача — не отмахнуться, а вовремя сориентировать и направить к детскому гинекологу. Все алгоритмы и критерии направления вы найдёте в актуальных клинических рекомендациях Минздрава России по дисменорее за 2024–2026 годы. Готов ответить на ваши вопросы.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начнём с масштаба проблемы. По данным разных исследований, от 43 до 90 процентов девочек-подростков испытывают боли при менструации. Это не единичные случаи, а системная проблема, с которой сталкивается практически каждая вторая-третья пациентка. Причём у значительной части девушек боль настолько выражена, что мешает учёбе, сну и обычной жизни — и требует вмешательства. Именно поэтому нам, среднему медицинскому персоналу, так важно знать, как помочь и когда направить девочку к детскому гинекологу.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Первичная дисменорея начинается у девочек через 6–12 месяцев после менархе, когда устанавливаются овуляторные циклы. Боли спастические, возникают в первые дни менструации, и при этом никакой органической патологии мы не находим. Вторичная дисменорея — это всегда симптом: она появляется позже, боли нарастают, усиливаются к концу менструации или возникают вне её. За ней могут стоять эндометриоз, аномалии развития матки или воспалительные заболевания. Поэтому наша задача как среднего медперсонала — вовремя отличить одно от другого и понять, кого мы можем вести сами, а кого обязательно направим к детскому гинекологу.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Чтобы понять, почему при дисменорее работают именно нестероидные противовоспалительные, нужно посмотреть на сам механизм боли. Во второй фазе цикла в эндометрии под действием прогестерона активно синтезируются простагландины — прежде всего PGF2α. Эти вещества вызывают чрезмерные сокращения миометрия, повышают внутриматочное давление и спазмируют сосуды. В результате ткани матки испытывают ишемию — и именно это даёт ту самую схваткообразную боль. НПВС бьют точно в цель: они ингибируют циклооксигеназу и тем самым блокируют синтез простагландинов ещё до того, как боль разовьётся. Поэтому их и назначают первой линией — они воздействуют на причину, а не просто маскируют симптом.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 dirty="0"/>
              <a:t>Коллеги, вот чек-лист, по которому мы на ФАПе решаем, когда девочку нужно обязательно показать детскому гинекологу. Первый и самый важный сигнал — если боль не уходит после приёма обезболивающего в течение трёх циклов подряд, значит, это уже не просто функциональная дисменорея. Дальше смотрим на характер боли: если она появляется вне месячных, усиливается от цикла к циклу или возникает при половой жизни — это подозрение на вторичную дисменорею, и здесь без специалиста не обойтись. Отдельно выделяю тревожные симптомы — лихорадка, рвота, кровотечения, необычные выделения: это повод для срочного направления. И наконец, оцениваем, как боль влияет на жизнь девочки: если она пропускает школу, не спит, не может заниматься обычными делами — это тоже красный флаг. При любом из этих признаков оформляем направление к детскому гинекологу, а при острых состояниях — вызываем скорую.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говорить о таблетках, давайте вспомним, что мы можем сделать уже сейчас, без лекарств. Тепло на низ живота — грелка или тёплый душ — это самый простой и доступный способ снять спазм. Хорошо работает и лёгкий массаж поясницы. А вот кофеин, солёное и острое лучше ограничить — они могут усиливать боль и задержку жидкости. Важно подчеркнуть: регулярная активность и полноценный сон вне менструации снижают болезненность следующих циклов. И не забывайте про психологическую поддержку — для девочки важно, чтобы её боль воспринимали всерьёз, а не говорили «потерпи, это нормально». Эти методы — первая ступень помощи, но если они не работают, переходим к медикаментам.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девочка жалуется на боль при менструации, первое, что мы можем сделать на ФАПе, — предложить НПВС. Препарат выбора — ибупрофен: по 400 мг до трёх раз в день, обязательно после еды. Важно объяснить, что принимать его нужно при первых признаках боли или даже за день до начала месячных — тогда он работает эффективнее. Курс короткий, два-три дня, и суточная доза не должна превышать 1200 миллиграммов. Если у девочки язва желудка или обострение гастрита — НПВС противопоказаны. И главное: если боль не снимается ибупрофеном, это повод направить её к детскому гинекологу — возможно, потребуется гормональная терапия.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 уровне ФАП наша задача — не поставить окончательный диагноз, а грамотно собрать информацию и понять, есть ли тревожные признаки. Мы оцениваем боль по шкале ВАШ, уточняем характер менструального цикла и исключаем острую хирургическую патологию. Если боль выраженная или есть красные флаги — направляем к детскому гинекологу. Там уже проводят УЗИ на 5–7-й день цикла, общий анализ крови и при необходимости гормональное исследование. Дальше — углублённое обследование и назначение терапии. Так мы выстраиваем чёткий маршрут пациентки и не задерживаем помощь.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девочка приходит с жалобой на боль во время месячных, наша задача — не просто успокоить, а действовать по чёткому алгоритму. Сначала собираем анамнез и проводим первичный осмотр, чтобы понять характер боли и общее состояние. Дальше — ключевой момент: проверяем «красные флаги». Если есть острый живот, лихорадка или обильное кровотечение — это экстренная ситуация, и мы немедленно направляем пациентку к гинекологу. Если же угрожающих симптомов нет, начинаем с немедикаментозных мер и назначаем ибупрофен как препарат первой линии. Через три менструальных цикла оцениваем эффект: если боль уходит, продолжаем наблюдение, а если лечения не помогает — направляем девочку к детскому гинекологу для углублённого обследования.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FA8221-BB1D-0501-5723-50B5125FA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381346-14CD-D7F6-149B-66D07AEB35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7D33B8-95E1-A023-BB62-322DDBFC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9F953-EC02-4374-A8B8-B67B8FE16534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4BDF97-4EFF-CE53-75CE-90DA94DC7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F62CDF-A06D-D875-239A-77765291E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D7D7-62CC-4676-8E3E-BE84686218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561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A91B9-4E42-FA02-42B9-1712EDCA1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3592" y="404664"/>
            <a:ext cx="8348870" cy="1368152"/>
          </a:xfrm>
        </p:spPr>
        <p:txBody>
          <a:bodyPr/>
          <a:lstStyle/>
          <a:p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учреждение здравоохранения «Республиканский перинатальный центр Министерства Здравоохранения Республики Бурятия»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294F08-09A8-5C48-3E30-E593DFED7A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0748" y="1922717"/>
            <a:ext cx="9144000" cy="2093084"/>
          </a:xfrm>
        </p:spPr>
        <p:txBody>
          <a:bodyPr>
            <a:noAutofit/>
          </a:bodyPr>
          <a:lstStyle/>
          <a:p>
            <a:endParaRPr lang="ru-RU" sz="5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«Дисменорея у девочки: </a:t>
            </a:r>
          </a:p>
          <a:p>
            <a:r>
              <a:rPr lang="ru-RU" sz="5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делать?». </a:t>
            </a:r>
          </a:p>
          <a:p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A0C37E-A3A8-ACF5-21AF-0AE36C7C3E3D}"/>
              </a:ext>
            </a:extLst>
          </p:cNvPr>
          <p:cNvSpPr txBox="1"/>
          <p:nvPr/>
        </p:nvSpPr>
        <p:spPr>
          <a:xfrm>
            <a:off x="4367808" y="4935283"/>
            <a:ext cx="6958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Будаева Елена Владимировна,</a:t>
            </a:r>
          </a:p>
          <a:p>
            <a:pPr algn="l"/>
            <a:r>
              <a:rPr lang="ru-RU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 акушер-гинеколог детского и подросткового возраста</a:t>
            </a:r>
          </a:p>
          <a:p>
            <a:pPr algn="l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отделения охраны репродуктивного здоровья</a:t>
            </a:r>
            <a:r>
              <a:rPr lang="ru-RU" b="1" dirty="0">
                <a:solidFill>
                  <a:srgbClr val="000000"/>
                </a:solidFill>
                <a:latin typeface="Rubik-Bold"/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F76037-E5AB-C2E4-BD3E-0E862C425FB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61213"/>
            <a:ext cx="1728191" cy="16840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536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93924" y="101591"/>
            <a:ext cx="5184576" cy="526308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pic>
        <p:nvPicPr>
          <p:cNvPr id="4" name="pic4"/>
          <p:cNvPicPr/>
          <p:nvPr/>
        </p:nvPicPr>
        <p:blipFill>
          <a:blip r:embed="rId4"/>
          <a:stretch>
            <a:fillRect/>
          </a:stretch>
        </p:blipFill>
        <p:spPr>
          <a:xfrm>
            <a:off x="158907" y="1583154"/>
            <a:ext cx="11644394" cy="4357717"/>
          </a:xfrm>
          <a:prstGeom prst="rect">
            <a:avLst/>
          </a:prstGeom>
        </p:spPr>
      </p:pic>
      <p:sp>
        <p:nvSpPr>
          <p:cNvPr id="5" name="text5"/>
          <p:cNvSpPr>
            <a:spLocks noChangeArrowheads="1"/>
          </p:cNvSpPr>
          <p:nvPr/>
        </p:nvSpPr>
        <p:spPr>
          <a:xfrm>
            <a:off x="695400" y="101592"/>
            <a:ext cx="5285704" cy="526307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935"/>
              </a:lnSpc>
            </a:pPr>
            <a:endParaRPr lang="ru-RU" sz="850" b="1" cap="all" spc="34" dirty="0">
              <a:solidFill>
                <a:schemeClr val="accent1"/>
              </a:solidFill>
              <a:latin typeface="Onest"/>
            </a:endParaRPr>
          </a:p>
          <a:p>
            <a:pPr>
              <a:lnSpc>
                <a:spcPts val="935"/>
              </a:lnSpc>
            </a:pPr>
            <a:endParaRPr lang="ru-RU" sz="850" b="1" cap="all" spc="34" dirty="0">
              <a:solidFill>
                <a:schemeClr val="accent1"/>
              </a:solidFill>
              <a:latin typeface="Onest"/>
            </a:endParaRPr>
          </a:p>
          <a:p>
            <a:pPr>
              <a:lnSpc>
                <a:spcPts val="935"/>
              </a:lnSpc>
            </a:pPr>
            <a:r>
              <a:rPr lang="ru-RU" sz="2800" b="1" cap="all" spc="3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действий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906066"/>
            <a:ext cx="10693400" cy="86598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359"/>
              </a:lnSpc>
            </a:pPr>
            <a:r>
              <a:rPr lang="ru-RU" sz="3200" b="1" spc="-63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Дисменорея у девочки: алгоритм действий медработника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6076950"/>
            <a:ext cx="8255000" cy="2108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57F92"/>
                </a:solidFill>
                <a:latin typeface="Onest"/>
              </a:rPr>
              <a:t>«Красные флаги»: острый живот, лихорадка, обильное кровотечение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9ACBA"/>
                </a:solidFill>
                <a:latin typeface="Onest"/>
              </a:rPr>
              <a:t>Клинические рекомендации «Дисменорея», Минздрав России, 2026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5754" y="681633"/>
            <a:ext cx="2631579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37506"/>
            <a:ext cx="5257800" cy="4585494"/>
          </a:xfrm>
          <a:prstGeom prst="roundRect">
            <a:avLst>
              <a:gd name="adj" fmla="val 3323"/>
            </a:avLst>
          </a:prstGeom>
          <a:noFill/>
          <a:ln w="6350" cap="flat">
            <a:solidFill>
              <a:srgbClr val="D8E8ED"/>
            </a:solidFill>
          </a:ln>
        </p:spPr>
      </p:sp>
      <p:sp>
        <p:nvSpPr>
          <p:cNvPr id="5" name="card5"/>
          <p:cNvSpPr/>
          <p:nvPr/>
        </p:nvSpPr>
        <p:spPr>
          <a:xfrm>
            <a:off x="1073150" y="2253456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D8E8E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128023" y="3489049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D8E8ED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061714" y="4444100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D8E8ED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1013723" y="5294007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D8E8ED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172200" y="1637506"/>
            <a:ext cx="5257800" cy="4585494"/>
          </a:xfrm>
          <a:prstGeom prst="roundRect">
            <a:avLst>
              <a:gd name="adj" fmla="val 3323"/>
            </a:avLst>
          </a:prstGeom>
          <a:noFill/>
          <a:ln w="6350" cap="flat">
            <a:solidFill>
              <a:srgbClr val="D8E8ED"/>
            </a:solidFill>
          </a:ln>
        </p:spPr>
      </p:sp>
      <p:sp>
        <p:nvSpPr>
          <p:cNvPr id="10" name="card10"/>
          <p:cNvSpPr/>
          <p:nvPr/>
        </p:nvSpPr>
        <p:spPr>
          <a:xfrm>
            <a:off x="6483350" y="2253456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D8E8ED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6410325" y="3836590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D8E8ED"/>
          </a:solidFill>
          <a:ln>
            <a:noFill/>
          </a:ln>
        </p:spPr>
      </p:sp>
      <p:pic>
        <p:nvPicPr>
          <p:cNvPr id="12" name="pic12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6650" y="2326481"/>
            <a:ext cx="101600" cy="8255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4651" y="3548300"/>
            <a:ext cx="101600" cy="8255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5254" y="4511064"/>
            <a:ext cx="101600" cy="8255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3051" y="5339476"/>
            <a:ext cx="101600" cy="82550"/>
          </a:xfrm>
          <a:prstGeom prst="rect">
            <a:avLst/>
          </a:prstGeom>
        </p:spPr>
      </p:pic>
      <p:pic>
        <p:nvPicPr>
          <p:cNvPr id="16" name="pic1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53200" y="2323306"/>
            <a:ext cx="88900" cy="889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6050" y="3906440"/>
            <a:ext cx="88900" cy="88900"/>
          </a:xfrm>
          <a:prstGeom prst="rect">
            <a:avLst/>
          </a:prstGeom>
        </p:spPr>
      </p:pic>
      <p:sp>
        <p:nvSpPr>
          <p:cNvPr id="18" name="text18"/>
          <p:cNvSpPr>
            <a:spLocks noChangeArrowheads="1"/>
          </p:cNvSpPr>
          <p:nvPr/>
        </p:nvSpPr>
        <p:spPr>
          <a:xfrm>
            <a:off x="889000" y="673100"/>
            <a:ext cx="2887639" cy="13144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935"/>
              </a:lnSpc>
            </a:pPr>
            <a:r>
              <a:rPr lang="ru-RU" sz="1050" b="1" cap="all" spc="3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девочки и родителей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791766"/>
            <a:ext cx="11303000" cy="4394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360"/>
              </a:lnSpc>
            </a:pPr>
            <a:r>
              <a:rPr lang="ru-RU" sz="4000" b="1" spc="-63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облегчить боль при дисменорее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1923256"/>
            <a:ext cx="5270500" cy="14986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80"/>
              </a:lnSpc>
            </a:pPr>
            <a:r>
              <a:rPr lang="ru-RU" sz="2400" cap="all" spc="14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441450" y="2252663"/>
            <a:ext cx="4292600" cy="47307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13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 на низ живота (грелка, тёплая ванна) — уменьшает спазм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441450" y="3132058"/>
            <a:ext cx="4292600" cy="862152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13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Вести календарь менструального цикла и отмечать дни боли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441450" y="4129992"/>
            <a:ext cx="4292600" cy="862152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13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Ибупрофен строго по инструкции, после еды, при первых признаках боли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343472" y="5085184"/>
            <a:ext cx="4292600" cy="79208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13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к врачу, если боль не проходит после 3 циклов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483350" y="1813243"/>
            <a:ext cx="5270500" cy="439419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80"/>
              </a:lnSpc>
            </a:pPr>
            <a:r>
              <a:rPr lang="ru-RU" sz="2400" cap="all" spc="14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6851650" y="2409031"/>
            <a:ext cx="4292600" cy="108001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13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Терпеть сильную боль — это не норма, а повод для визита к врачу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6851650" y="3789040"/>
            <a:ext cx="4292600" cy="155043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13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Игнорировать лихорадку, рвоту, обморок — срочно к врачу!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908977" y="4043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2900" y="185514"/>
            <a:ext cx="4037856" cy="442963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076888"/>
            <a:ext cx="161645" cy="161645"/>
          </a:xfrm>
          <a:prstGeom prst="roundRect">
            <a:avLst>
              <a:gd name="adj" fmla="val 29462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344110"/>
            <a:ext cx="161645" cy="161644"/>
          </a:xfrm>
          <a:prstGeom prst="roundRect">
            <a:avLst>
              <a:gd name="adj" fmla="val 29462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273591"/>
            <a:ext cx="161645" cy="161644"/>
          </a:xfrm>
          <a:prstGeom prst="roundRect">
            <a:avLst>
              <a:gd name="adj" fmla="val 29462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203072"/>
            <a:ext cx="161645" cy="161644"/>
          </a:xfrm>
          <a:prstGeom prst="roundRect">
            <a:avLst>
              <a:gd name="adj" fmla="val 29462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89000" y="332656"/>
            <a:ext cx="3982864" cy="194914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935"/>
              </a:lnSpc>
            </a:pPr>
            <a:r>
              <a:rPr lang="ru-RU" sz="2000" b="1" cap="all" spc="3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тезисы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53864"/>
            <a:ext cx="10693400" cy="97958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990"/>
              </a:lnSpc>
            </a:pPr>
            <a:r>
              <a:rPr lang="ru-RU" sz="3800" b="1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Дисменорея у девочки: что делать на доврачебном этапе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733451"/>
            <a:ext cx="9232900" cy="1097484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659"/>
              </a:lnSpc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Дисменорея — частая, но не норма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Болезненные менструации встречаются у 43–90% подростков, однако это состояние, требующее помощи, а не терпения.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830935"/>
            <a:ext cx="9232900" cy="1030113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659"/>
              </a:lnSpc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линия — ибупрофен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НПВС (ибупрофен 400 мг) — препарат выбора для снятия боли, принимать с началом боли или за сутки до менструации.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936869"/>
            <a:ext cx="9232900" cy="94638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659"/>
              </a:lnSpc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Немедикаментозные меры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Тепло на низ живота, отдых и дневник менструаций дополняют терапию и помогают оценить динамику.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001147"/>
            <a:ext cx="9232900" cy="811584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659"/>
              </a:lnSpc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Красные флаги — к врачу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Нет эффекта от НПВС через 3 цикла, усиление боли, лихорадка, обильные выделения — направить к детскому гинекологу.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6207026"/>
            <a:ext cx="7645400" cy="4318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650"/>
              </a:lnSpc>
            </a:pPr>
            <a:r>
              <a:rPr lang="ru-RU" sz="2000" dirty="0">
                <a:solidFill>
                  <a:srgbClr val="657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Углублённое обследование и гормональная терапия — компетенция врача детского гинеколога.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 dirty="0">
                <a:solidFill>
                  <a:srgbClr val="99ACBA"/>
                </a:solidFill>
                <a:latin typeface="Onest"/>
              </a:rPr>
              <a:t>Клинические рекомендации «Дисменорея», Минздрав РФ, 2024–2026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rd3"/>
          <p:cNvSpPr/>
          <p:nvPr/>
        </p:nvSpPr>
        <p:spPr>
          <a:xfrm>
            <a:off x="762000" y="4305300"/>
            <a:ext cx="4686300" cy="908050"/>
          </a:xfrm>
          <a:prstGeom prst="roundRect">
            <a:avLst>
              <a:gd name="adj" fmla="val 16783"/>
            </a:avLst>
          </a:prstGeom>
          <a:noFill/>
          <a:ln w="6350" cap="flat">
            <a:solidFill>
              <a:srgbClr val="D8E8ED"/>
            </a:solidFill>
          </a:ln>
        </p:spPr>
      </p:sp>
      <p:sp>
        <p:nvSpPr>
          <p:cNvPr id="4" name="card4"/>
          <p:cNvSpPr/>
          <p:nvPr/>
        </p:nvSpPr>
        <p:spPr>
          <a:xfrm>
            <a:off x="5600700" y="4305300"/>
            <a:ext cx="4686300" cy="908050"/>
          </a:xfrm>
          <a:prstGeom prst="roundRect">
            <a:avLst>
              <a:gd name="adj" fmla="val 16783"/>
            </a:avLst>
          </a:prstGeom>
          <a:noFill/>
          <a:ln w="6350" cap="flat">
            <a:solidFill>
              <a:srgbClr val="D8E8ED"/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644650"/>
            <a:ext cx="11303000" cy="1803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320"/>
              </a:lnSpc>
            </a:pPr>
            <a:endParaRPr lang="ru-RU" sz="1100" cap="all" spc="198" dirty="0">
              <a:solidFill>
                <a:schemeClr val="accent1"/>
              </a:solidFill>
              <a:latin typeface="Onest"/>
            </a:endParaRP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860550"/>
            <a:ext cx="11303000" cy="9017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ctr">
              <a:lnSpc>
                <a:spcPts val="7000"/>
              </a:lnSpc>
            </a:pPr>
            <a:r>
              <a:rPr lang="ru-RU" sz="7000" b="1" spc="-20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911474"/>
            <a:ext cx="10158536" cy="123760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250"/>
              </a:lnSpc>
            </a:pPr>
            <a:r>
              <a:rPr lang="ru-RU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Фельдшер и акушерка — первый помощник девочки при дисменорее на доврачебном этапе. Помните: своевременное направление к детскому гинекологу — залог здоровья пациентки.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22350" y="4540250"/>
            <a:ext cx="4800600" cy="1346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960"/>
              </a:lnSpc>
            </a:pPr>
            <a:endParaRPr lang="ru-RU" sz="800" cap="all" spc="112" dirty="0">
              <a:solidFill>
                <a:srgbClr val="657F92"/>
              </a:solidFill>
              <a:latin typeface="Onest"/>
            </a:endParaRP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762500"/>
            <a:ext cx="4800600" cy="2184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620"/>
              </a:lnSpc>
            </a:pPr>
            <a:endParaRPr lang="ru-RU" sz="1350" b="1" dirty="0">
              <a:solidFill>
                <a:schemeClr val="tx1"/>
              </a:solidFill>
              <a:latin typeface="Onest"/>
            </a:endParaRP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5861050" y="4762500"/>
            <a:ext cx="4800600" cy="2184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620"/>
              </a:lnSpc>
            </a:pPr>
            <a:endParaRPr lang="ru-RU" sz="1350" b="1" dirty="0">
              <a:solidFill>
                <a:schemeClr val="tx1"/>
              </a:solidFill>
              <a:latin typeface="Ones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762000" y="3636169"/>
            <a:ext cx="11303000" cy="1803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320"/>
              </a:lnSpc>
            </a:pPr>
            <a:endParaRPr lang="ru-RU" sz="1100" cap="all" spc="198" dirty="0">
              <a:solidFill>
                <a:schemeClr val="bg2"/>
              </a:solidFill>
              <a:latin typeface="Onest"/>
            </a:endParaRP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3871119"/>
            <a:ext cx="9232900" cy="139938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5459"/>
              </a:lnSpc>
            </a:pPr>
            <a:r>
              <a:rPr lang="ru-RU" sz="5200" b="1" spc="-129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Дисменорея у девочки: что делать?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5362575"/>
            <a:ext cx="9294440" cy="8699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250"/>
              </a:lnSpc>
            </a:pP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для фельдшеров ФАП и акушерок: когда направить к детскому гинекологу, чем снять боль и что обследовать. По КР Минздрава России (2024–2026).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rd3"/>
          <p:cNvSpPr/>
          <p:nvPr/>
        </p:nvSpPr>
        <p:spPr>
          <a:xfrm>
            <a:off x="983432" y="475535"/>
            <a:ext cx="9865096" cy="1317675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  <p:txBody>
          <a:bodyPr/>
          <a:lstStyle/>
          <a:p>
            <a:r>
              <a:rPr lang="ru-RU" sz="3200" dirty="0"/>
              <a:t>Распространённость дисменореи у подростков по РФ: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703512" y="548681"/>
            <a:ext cx="7992888" cy="122413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ctr">
              <a:lnSpc>
                <a:spcPts val="935"/>
              </a:lnSpc>
            </a:pPr>
            <a:endParaRPr lang="ru-RU" sz="850" b="1" cap="all" spc="34" dirty="0">
              <a:solidFill>
                <a:schemeClr val="accent1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2839839" y="1877020"/>
            <a:ext cx="6512322" cy="17272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ctr">
              <a:lnSpc>
                <a:spcPts val="12825"/>
              </a:lnSpc>
            </a:pPr>
            <a:r>
              <a:rPr lang="ru-RU" sz="9600" b="1" spc="-539" dirty="0">
                <a:solidFill>
                  <a:schemeClr val="accent5">
                    <a:lumMod val="50000"/>
                  </a:schemeClr>
                </a:solidFill>
                <a:latin typeface="Manrope"/>
              </a:rPr>
              <a:t>до 90-95%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2351584" y="3709519"/>
            <a:ext cx="7645400" cy="844823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ctr">
              <a:lnSpc>
                <a:spcPts val="2800"/>
              </a:lnSpc>
            </a:pPr>
            <a:r>
              <a:rPr lang="ru-RU" sz="3200" b="1" dirty="0">
                <a:solidFill>
                  <a:schemeClr val="tx1"/>
                </a:solidFill>
                <a:latin typeface="Onest"/>
              </a:rPr>
              <a:t>девочек-подростков испытывают боли при менструации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83432" y="4858345"/>
            <a:ext cx="10081119" cy="104901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ctr">
              <a:lnSpc>
                <a:spcPts val="1560"/>
              </a:lnSpc>
            </a:pPr>
            <a:r>
              <a:rPr lang="ru-RU" sz="4000" dirty="0">
                <a:solidFill>
                  <a:schemeClr val="tx2">
                    <a:lumMod val="50000"/>
                  </a:schemeClr>
                </a:solidFill>
                <a:latin typeface="Onest"/>
              </a:rPr>
              <a:t>Дисменорея — одна из самых частых причин </a:t>
            </a:r>
          </a:p>
          <a:p>
            <a:pPr algn="ctr">
              <a:lnSpc>
                <a:spcPts val="1560"/>
              </a:lnSpc>
            </a:pPr>
            <a:endParaRPr lang="ru-RU" sz="4000" dirty="0">
              <a:solidFill>
                <a:schemeClr val="tx2">
                  <a:lumMod val="50000"/>
                </a:schemeClr>
              </a:solidFill>
              <a:latin typeface="Onest"/>
            </a:endParaRPr>
          </a:p>
          <a:p>
            <a:pPr algn="ctr">
              <a:lnSpc>
                <a:spcPts val="1560"/>
              </a:lnSpc>
            </a:pPr>
            <a:r>
              <a:rPr lang="ru-RU" sz="4000" dirty="0">
                <a:solidFill>
                  <a:schemeClr val="tx2">
                    <a:lumMod val="50000"/>
                  </a:schemeClr>
                </a:solidFill>
                <a:latin typeface="Onest"/>
              </a:rPr>
              <a:t>обращения к детскому гинекологу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000" y="6309319"/>
            <a:ext cx="11303000" cy="32643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 dirty="0">
                <a:solidFill>
                  <a:srgbClr val="99ACBA"/>
                </a:solidFill>
                <a:latin typeface="Onest"/>
              </a:rPr>
              <a:t>Клинические рекомендации «Дисменорея», Минздрав РФ, 2024–2026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rd4"/>
          <p:cNvSpPr/>
          <p:nvPr/>
        </p:nvSpPr>
        <p:spPr>
          <a:xfrm>
            <a:off x="762000" y="222250"/>
            <a:ext cx="4613920" cy="8064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ru-RU" dirty="0"/>
          </a:p>
        </p:txBody>
      </p:sp>
      <p:sp>
        <p:nvSpPr>
          <p:cNvPr id="6" name="card6"/>
          <p:cNvSpPr/>
          <p:nvPr/>
        </p:nvSpPr>
        <p:spPr>
          <a:xfrm>
            <a:off x="6731000" y="332656"/>
            <a:ext cx="4333552" cy="69604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8" name="pic8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39800" y="332656"/>
            <a:ext cx="4498082" cy="616669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200"/>
              </a:lnSpc>
            </a:pPr>
            <a:endParaRPr lang="ru-RU" sz="2800" cap="all" spc="160" dirty="0">
              <a:solidFill>
                <a:srgbClr val="657F92"/>
              </a:solidFill>
              <a:latin typeface="Onest"/>
            </a:endParaRPr>
          </a:p>
          <a:p>
            <a:pPr>
              <a:lnSpc>
                <a:spcPts val="1200"/>
              </a:lnSpc>
            </a:pPr>
            <a:endParaRPr lang="ru-RU" sz="2800" cap="all" spc="160" dirty="0">
              <a:solidFill>
                <a:srgbClr val="657F92"/>
              </a:solidFill>
              <a:latin typeface="Onest"/>
            </a:endParaRPr>
          </a:p>
          <a:p>
            <a:pPr>
              <a:lnSpc>
                <a:spcPts val="1200"/>
              </a:lnSpc>
            </a:pPr>
            <a:r>
              <a:rPr lang="ru-RU" sz="2800" cap="all" spc="160" dirty="0">
                <a:solidFill>
                  <a:schemeClr val="tx2">
                    <a:lumMod val="50000"/>
                  </a:schemeClr>
                </a:solidFill>
                <a:latin typeface="Onest"/>
              </a:rPr>
              <a:t>Два типа дисменореи: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276350"/>
            <a:ext cx="5334000" cy="3619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750"/>
              </a:lnSpc>
            </a:pPr>
            <a:r>
              <a:rPr lang="ru-RU" sz="4000" b="1" spc="-49" dirty="0">
                <a:solidFill>
                  <a:schemeClr val="tx1">
                    <a:lumMod val="50000"/>
                  </a:schemeClr>
                </a:solidFill>
                <a:latin typeface="Onest"/>
              </a:rPr>
              <a:t>Первичная дисменорея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51384" y="1962150"/>
            <a:ext cx="4886498" cy="602754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50"/>
              </a:lnSpc>
            </a:pPr>
            <a:r>
              <a:rPr lang="ru-RU" sz="2800" dirty="0">
                <a:solidFill>
                  <a:schemeClr val="tx1">
                    <a:lumMod val="75000"/>
                  </a:schemeClr>
                </a:solidFill>
                <a:latin typeface="Onest"/>
              </a:rPr>
              <a:t>Начинается через 6–12 месяцев</a:t>
            </a:r>
          </a:p>
          <a:p>
            <a:pPr>
              <a:lnSpc>
                <a:spcPts val="1950"/>
              </a:lnSpc>
            </a:pPr>
            <a:r>
              <a:rPr lang="ru-RU" sz="2800" dirty="0">
                <a:solidFill>
                  <a:schemeClr val="tx1">
                    <a:lumMod val="75000"/>
                  </a:schemeClr>
                </a:solidFill>
                <a:latin typeface="Onest"/>
              </a:rPr>
              <a:t> после менархе</a:t>
            </a:r>
          </a:p>
          <a:p>
            <a:pPr>
              <a:lnSpc>
                <a:spcPts val="1950"/>
              </a:lnSpc>
            </a:pPr>
            <a:endParaRPr lang="ru-RU" sz="2800" dirty="0">
              <a:solidFill>
                <a:schemeClr val="tx1">
                  <a:lumMod val="75000"/>
                </a:schemeClr>
              </a:solidFill>
              <a:latin typeface="Onest"/>
            </a:endParaRPr>
          </a:p>
          <a:p>
            <a:pPr>
              <a:lnSpc>
                <a:spcPts val="1950"/>
              </a:lnSpc>
            </a:pPr>
            <a:endParaRPr lang="ru-RU" sz="2800" dirty="0">
              <a:solidFill>
                <a:schemeClr val="tx1">
                  <a:lumMod val="75000"/>
                </a:schemeClr>
              </a:solidFill>
              <a:latin typeface="Onest"/>
            </a:endParaRPr>
          </a:p>
          <a:p>
            <a:pPr>
              <a:lnSpc>
                <a:spcPts val="1950"/>
              </a:lnSpc>
            </a:pPr>
            <a:endParaRPr lang="ru-RU" sz="2800" dirty="0">
              <a:solidFill>
                <a:schemeClr val="tx1">
                  <a:lumMod val="75000"/>
                </a:schemeClr>
              </a:solidFill>
              <a:latin typeface="Onest"/>
            </a:endParaRPr>
          </a:p>
          <a:p>
            <a:pPr>
              <a:lnSpc>
                <a:spcPts val="1950"/>
              </a:lnSpc>
            </a:pPr>
            <a:r>
              <a:rPr lang="ru-RU" sz="2800" dirty="0">
                <a:solidFill>
                  <a:schemeClr val="tx1">
                    <a:lumMod val="75000"/>
                  </a:schemeClr>
                </a:solidFill>
                <a:latin typeface="Onest"/>
              </a:rPr>
              <a:t>Боли спастические, в первые дни менструации, органической патологии нет.</a:t>
            </a:r>
          </a:p>
          <a:p>
            <a:pPr>
              <a:lnSpc>
                <a:spcPts val="1950"/>
              </a:lnSpc>
            </a:pPr>
            <a:endParaRPr lang="ru-RU" sz="2800" dirty="0">
              <a:solidFill>
                <a:schemeClr val="tx1">
                  <a:lumMod val="75000"/>
                </a:schemeClr>
              </a:solidFill>
              <a:latin typeface="Onest"/>
            </a:endParaRPr>
          </a:p>
          <a:p>
            <a:pPr>
              <a:lnSpc>
                <a:spcPts val="1950"/>
              </a:lnSpc>
            </a:pPr>
            <a:endParaRPr lang="ru-RU" sz="2800" dirty="0">
              <a:solidFill>
                <a:srgbClr val="657F92"/>
              </a:solidFill>
              <a:latin typeface="Onest"/>
            </a:endParaRPr>
          </a:p>
          <a:p>
            <a:pPr>
              <a:lnSpc>
                <a:spcPts val="1950"/>
              </a:lnSpc>
            </a:pPr>
            <a:r>
              <a:rPr lang="ru-RU" sz="2800" dirty="0">
                <a:solidFill>
                  <a:schemeClr val="tx1">
                    <a:lumMod val="75000"/>
                  </a:schemeClr>
                </a:solidFill>
                <a:latin typeface="Onest"/>
              </a:rPr>
              <a:t>Эффективны НПВС, прогноз благоприятный.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423081"/>
            <a:ext cx="260350" cy="2616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60"/>
              </a:lnSpc>
            </a:pPr>
            <a:endParaRPr lang="ru-RU" sz="1400" dirty="0">
              <a:solidFill>
                <a:srgbClr val="657F92"/>
              </a:solidFill>
              <a:latin typeface="Onest"/>
            </a:endParaRP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2887821"/>
            <a:ext cx="260350" cy="2616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60"/>
              </a:lnSpc>
            </a:pPr>
            <a:endParaRPr lang="ru-RU" sz="1400" dirty="0">
              <a:solidFill>
                <a:srgbClr val="657F92"/>
              </a:solidFill>
              <a:latin typeface="Onest"/>
            </a:endParaRP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08800" y="415290"/>
            <a:ext cx="3801120" cy="53403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200"/>
              </a:lnSpc>
            </a:pPr>
            <a:endParaRPr lang="ru-RU" sz="2400" cap="all" spc="160" dirty="0">
              <a:solidFill>
                <a:schemeClr val="bg1"/>
              </a:solidFill>
              <a:latin typeface="Onest"/>
            </a:endParaRPr>
          </a:p>
          <a:p>
            <a:pPr>
              <a:lnSpc>
                <a:spcPts val="1200"/>
              </a:lnSpc>
            </a:pPr>
            <a:r>
              <a:rPr lang="ru-RU" sz="2400" cap="all" spc="160" dirty="0">
                <a:solidFill>
                  <a:schemeClr val="bg1"/>
                </a:solidFill>
                <a:latin typeface="Onest"/>
              </a:rPr>
              <a:t>      Как отличить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54118" y="1283653"/>
            <a:ext cx="5334000" cy="48577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750"/>
              </a:lnSpc>
            </a:pPr>
            <a:r>
              <a:rPr lang="ru-RU" sz="3600" b="1" spc="-49" dirty="0">
                <a:solidFill>
                  <a:schemeClr val="bg1"/>
                </a:solidFill>
                <a:latin typeface="Onest"/>
              </a:rPr>
              <a:t>Вторичная дисменорея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31000" y="1958340"/>
            <a:ext cx="4483100" cy="606564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60"/>
              </a:lnSpc>
            </a:pPr>
            <a:r>
              <a:rPr lang="ru-RU" sz="3200" dirty="0">
                <a:solidFill>
                  <a:schemeClr val="bg2"/>
                </a:solidFill>
              </a:rPr>
              <a:t>Возникает позже, боли </a:t>
            </a:r>
          </a:p>
          <a:p>
            <a:pPr>
              <a:lnSpc>
                <a:spcPts val="1960"/>
              </a:lnSpc>
            </a:pPr>
            <a:r>
              <a:rPr lang="ru-RU" sz="3200" dirty="0">
                <a:solidFill>
                  <a:schemeClr val="bg2"/>
                </a:solidFill>
              </a:rPr>
              <a:t>нарастают со временем</a:t>
            </a:r>
          </a:p>
          <a:p>
            <a:pPr>
              <a:lnSpc>
                <a:spcPts val="1960"/>
              </a:lnSpc>
            </a:pPr>
            <a:endParaRPr lang="ru-RU" sz="1400" dirty="0">
              <a:solidFill>
                <a:schemeClr val="accent1"/>
              </a:solidFill>
              <a:latin typeface="Onest"/>
            </a:endParaRP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972300" y="1962150"/>
            <a:ext cx="4483100" cy="508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50"/>
              </a:lnSpc>
            </a:pPr>
            <a:endParaRPr lang="ru-RU" sz="1300" dirty="0">
              <a:solidFill>
                <a:schemeClr val="bg2"/>
              </a:solidFill>
              <a:latin typeface="Onest"/>
            </a:endParaRP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31000" y="2669540"/>
            <a:ext cx="215900" cy="2616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60"/>
              </a:lnSpc>
            </a:pPr>
            <a:endParaRPr lang="ru-RU" sz="1400" dirty="0">
              <a:solidFill>
                <a:schemeClr val="accent1"/>
              </a:solidFill>
              <a:latin typeface="Onest"/>
            </a:endParaRP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754118" y="2673350"/>
            <a:ext cx="4701282" cy="6604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50"/>
              </a:lnSpc>
            </a:pPr>
            <a:endParaRPr lang="ru-RU" sz="3200" dirty="0">
              <a:solidFill>
                <a:schemeClr val="bg2"/>
              </a:solidFill>
              <a:latin typeface="Onest"/>
            </a:endParaRPr>
          </a:p>
          <a:p>
            <a:pPr>
              <a:lnSpc>
                <a:spcPts val="1950"/>
              </a:lnSpc>
            </a:pPr>
            <a:endParaRPr lang="ru-RU" sz="3200" dirty="0">
              <a:solidFill>
                <a:schemeClr val="bg2"/>
              </a:solidFill>
              <a:latin typeface="Onest"/>
            </a:endParaRPr>
          </a:p>
          <a:p>
            <a:pPr>
              <a:lnSpc>
                <a:spcPts val="1950"/>
              </a:lnSpc>
            </a:pPr>
            <a:r>
              <a:rPr lang="ru-RU" sz="3200" dirty="0">
                <a:solidFill>
                  <a:schemeClr val="bg2"/>
                </a:solidFill>
                <a:latin typeface="Onest"/>
              </a:rPr>
              <a:t>Усиливаются к концу менструации или появляются вне её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31000" y="3380740"/>
            <a:ext cx="215900" cy="2616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60"/>
              </a:lnSpc>
            </a:pPr>
            <a:endParaRPr lang="ru-RU" sz="1400" dirty="0">
              <a:solidFill>
                <a:schemeClr val="accent1"/>
              </a:solidFill>
              <a:latin typeface="Onest"/>
            </a:endParaRP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823772" y="3949122"/>
            <a:ext cx="4701282" cy="985324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50"/>
              </a:lnSpc>
            </a:pPr>
            <a:endParaRPr lang="ru-RU" sz="2800" dirty="0">
              <a:solidFill>
                <a:schemeClr val="bg2"/>
              </a:solidFill>
              <a:latin typeface="Onest"/>
            </a:endParaRPr>
          </a:p>
          <a:p>
            <a:pPr>
              <a:lnSpc>
                <a:spcPts val="1950"/>
              </a:lnSpc>
            </a:pPr>
            <a:endParaRPr lang="ru-RU" sz="2800" dirty="0">
              <a:solidFill>
                <a:schemeClr val="bg2"/>
              </a:solidFill>
              <a:latin typeface="Onest"/>
            </a:endParaRPr>
          </a:p>
          <a:p>
            <a:pPr>
              <a:lnSpc>
                <a:spcPts val="1950"/>
              </a:lnSpc>
            </a:pPr>
            <a:r>
              <a:rPr lang="ru-RU" sz="2800" dirty="0">
                <a:solidFill>
                  <a:schemeClr val="bg2"/>
                </a:solidFill>
                <a:latin typeface="Onest"/>
              </a:rPr>
              <a:t>Причина — эндометриоз, аномалии развития матки, воспалительные заболевания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9ACBA"/>
                </a:solidFill>
                <a:latin typeface="Onest"/>
              </a:rPr>
              <a:t>Клинические рекомендации «Дисменорея», Минздрав России, 2024–2026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623392" y="328352"/>
            <a:ext cx="5616624" cy="364343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50813" y="1688306"/>
            <a:ext cx="3183434" cy="4534694"/>
          </a:xfrm>
          <a:prstGeom prst="roundRect">
            <a:avLst>
              <a:gd name="adj" fmla="val 4787"/>
            </a:avLst>
          </a:prstGeom>
          <a:solidFill>
            <a:schemeClr val="bg2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504234" y="1688306"/>
            <a:ext cx="3183434" cy="4534694"/>
          </a:xfrm>
          <a:prstGeom prst="roundRect">
            <a:avLst>
              <a:gd name="adj" fmla="val 4787"/>
            </a:avLst>
          </a:prstGeom>
          <a:solidFill>
            <a:schemeClr val="bg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246467" y="1688306"/>
            <a:ext cx="3183434" cy="4534694"/>
          </a:xfrm>
          <a:prstGeom prst="roundRect">
            <a:avLst>
              <a:gd name="adj" fmla="val 4787"/>
            </a:avLst>
          </a:prstGeom>
          <a:solidFill>
            <a:schemeClr val="tx1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0534" y="3854053"/>
            <a:ext cx="228600" cy="2032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52767" y="3854053"/>
            <a:ext cx="228600" cy="2032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479376" y="328354"/>
            <a:ext cx="5184576" cy="463412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935"/>
              </a:lnSpc>
            </a:pPr>
            <a:r>
              <a:rPr lang="ru-RU" b="1" cap="all" spc="3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>
              <a:lnSpc>
                <a:spcPts val="935"/>
              </a:lnSpc>
            </a:pPr>
            <a:r>
              <a:rPr lang="ru-RU" b="1" cap="all" spc="3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Патогенез первичной дисменореи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791766"/>
            <a:ext cx="11303000" cy="4394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360"/>
              </a:lnSpc>
            </a:pPr>
            <a:r>
              <a:rPr lang="ru-RU" sz="3200" b="1" spc="-63" dirty="0">
                <a:solidFill>
                  <a:schemeClr val="tx1"/>
                </a:solidFill>
                <a:latin typeface="Manrope"/>
              </a:rPr>
              <a:t>Механизм боли: почему НПВС — первая помощь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50813" y="1772816"/>
            <a:ext cx="3112939" cy="49969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80"/>
              </a:lnSpc>
            </a:pPr>
            <a:endParaRPr lang="ru-RU" b="1" cap="all" spc="144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80"/>
              </a:lnSpc>
            </a:pPr>
            <a:r>
              <a:rPr lang="ru-RU" b="1" cap="all" spc="14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Простагландины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11424" y="2204864"/>
            <a:ext cx="2754610" cy="338437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эндометрии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повышается синтез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простагландинов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(PGF2α) под действием прогестерона во 2-й фазе цикла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55840" y="1688306"/>
            <a:ext cx="2921595" cy="5842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80"/>
              </a:lnSpc>
            </a:pPr>
            <a:endParaRPr lang="ru-RU" sz="2000" cap="all" spc="144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80"/>
              </a:lnSpc>
            </a:pPr>
            <a:r>
              <a:rPr lang="ru-RU" sz="2000" b="1" cap="all" spc="14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Сокращения</a:t>
            </a:r>
          </a:p>
          <a:p>
            <a:pPr>
              <a:lnSpc>
                <a:spcPts val="1080"/>
              </a:lnSpc>
            </a:pPr>
            <a:endParaRPr lang="ru-RU" sz="2000" cap="all" spc="144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80"/>
              </a:lnSpc>
            </a:pPr>
            <a:r>
              <a:rPr lang="ru-RU" sz="2000" cap="all" spc="14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cap="all" spc="14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матки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2348880"/>
            <a:ext cx="2599234" cy="3168352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Простагландины усиливают сокращения миометрия, повышают внутриматочное давление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551267" y="1772816"/>
            <a:ext cx="3208834" cy="344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80"/>
              </a:lnSpc>
            </a:pPr>
            <a:endParaRPr lang="ru-RU" sz="2000" cap="all" spc="144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80"/>
              </a:lnSpc>
            </a:pPr>
            <a:r>
              <a:rPr lang="ru-RU" sz="2000" b="1" cap="all" spc="14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Ишемия и боль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267" y="2272506"/>
            <a:ext cx="2599234" cy="11557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Спазм сосудов → ишемия тканей → болевой синдром. НПВС ингибируют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циклооксигеназу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блокируют синтез простагландинов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-7639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63329" y="2468753"/>
            <a:ext cx="125724" cy="125723"/>
          </a:xfrm>
          <a:prstGeom prst="roundRect">
            <a:avLst>
              <a:gd name="adj" fmla="val 30304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94087" y="3295638"/>
            <a:ext cx="125724" cy="125723"/>
          </a:xfrm>
          <a:prstGeom prst="roundRect">
            <a:avLst>
              <a:gd name="adj" fmla="val 30304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02136" y="4715513"/>
            <a:ext cx="125724" cy="125723"/>
          </a:xfrm>
          <a:prstGeom prst="roundRect">
            <a:avLst>
              <a:gd name="adj" fmla="val 30304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02136" y="6069736"/>
            <a:ext cx="125724" cy="125723"/>
          </a:xfrm>
          <a:prstGeom prst="roundRect">
            <a:avLst>
              <a:gd name="adj" fmla="val 30304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128000" y="1289050"/>
            <a:ext cx="3302000" cy="1155700"/>
          </a:xfrm>
          <a:prstGeom prst="roundRect">
            <a:avLst>
              <a:gd name="adj" fmla="val 13186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8140700" y="2557771"/>
            <a:ext cx="3387971" cy="1289050"/>
          </a:xfrm>
          <a:prstGeom prst="roundRect">
            <a:avLst>
              <a:gd name="adj" fmla="val 11822"/>
            </a:avLst>
          </a:prstGeom>
          <a:solidFill>
            <a:schemeClr val="bg2"/>
          </a:solidFill>
          <a:ln>
            <a:noFill/>
          </a:ln>
          <a:effectLst>
            <a:outerShdw blurRad="228600" dist="76200" dir="5400000" rotWithShape="0">
              <a:srgbClr val="0D3359">
                <a:alpha val="7843"/>
              </a:srgbClr>
            </a:outerShdw>
          </a:effectLst>
        </p:spPr>
        <p:txBody>
          <a:bodyPr/>
          <a:lstStyle/>
          <a:p>
            <a:endParaRPr lang="ru-RU" dirty="0"/>
          </a:p>
        </p:txBody>
      </p:sp>
      <p:sp>
        <p:nvSpPr>
          <p:cNvPr id="10" name="card10"/>
          <p:cNvSpPr/>
          <p:nvPr/>
        </p:nvSpPr>
        <p:spPr>
          <a:xfrm>
            <a:off x="8128000" y="3987800"/>
            <a:ext cx="3302000" cy="1581150"/>
          </a:xfrm>
          <a:prstGeom prst="roundRect">
            <a:avLst>
              <a:gd name="adj" fmla="val 9638"/>
            </a:avLst>
          </a:prstGeom>
          <a:solidFill>
            <a:schemeClr val="bg2"/>
          </a:solidFill>
          <a:ln>
            <a:noFill/>
          </a:ln>
          <a:effectLst>
            <a:outerShdw blurRad="228600" dist="76200" dir="5400000" rotWithShape="0">
              <a:srgbClr val="0D3359">
                <a:alpha val="7843"/>
              </a:srgbClr>
            </a:outerShdw>
          </a:effectLst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95400" y="332030"/>
            <a:ext cx="7302500" cy="1727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260"/>
              </a:lnSpc>
            </a:pPr>
            <a:r>
              <a:rPr lang="ru-RU" sz="2000" cap="all" spc="168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Клинические рекомендации · 2026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97359" y="855427"/>
            <a:ext cx="6692900" cy="16280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4240"/>
              </a:lnSpc>
            </a:pPr>
            <a:r>
              <a:rPr lang="ru-RU" sz="4000" b="1" spc="-9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направить к детскому гинекологу: «красные флаги»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8100" y="2379127"/>
            <a:ext cx="6158607" cy="637857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103"/>
              </a:lnSpc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 не купируется НПВС в течение 3 менструальных циклов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49687" y="3239235"/>
            <a:ext cx="6438900" cy="54669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Подозрение на вторичную дисменорею: боль вне менструации, диспареуния, нарастание боли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100874" y="4684204"/>
            <a:ext cx="6438900" cy="54669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102"/>
              </a:lnSpc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Тревожные симптомы: лихорадка, рвота, аномальные маточные кровотечения, патологические выделения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22304" y="5963374"/>
            <a:ext cx="7033518" cy="27971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103"/>
              </a:lnSpc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Выраженная боль с нарушением сна, учёбы и повседневной активности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407400" y="1543050"/>
            <a:ext cx="3378200" cy="1422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57F92"/>
                </a:solidFill>
                <a:latin typeface="Onest"/>
              </a:rPr>
              <a:t>Экстренно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407400" y="1739900"/>
            <a:ext cx="3291840" cy="4394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360"/>
              </a:lnSpc>
            </a:pPr>
            <a:r>
              <a:rPr lang="ru-RU" sz="2800" b="1">
                <a:solidFill>
                  <a:schemeClr val="bg1"/>
                </a:solidFill>
                <a:latin typeface="Onest"/>
              </a:rPr>
              <a:t>103 / 112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184232" y="2825750"/>
            <a:ext cx="3601368" cy="76762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20"/>
              </a:lnSpc>
            </a:pPr>
            <a:r>
              <a:rPr lang="ru-RU" sz="2400" cap="all" spc="119" dirty="0">
                <a:solidFill>
                  <a:srgbClr val="657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на приём</a:t>
            </a:r>
          </a:p>
          <a:p>
            <a:pPr>
              <a:lnSpc>
                <a:spcPts val="1020"/>
              </a:lnSpc>
            </a:pPr>
            <a:endParaRPr lang="ru-RU" sz="2400" cap="all" spc="119" dirty="0">
              <a:solidFill>
                <a:srgbClr val="657F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20"/>
              </a:lnSpc>
            </a:pPr>
            <a:r>
              <a:rPr lang="ru-RU" sz="2400" cap="all" spc="119" dirty="0">
                <a:solidFill>
                  <a:srgbClr val="657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ГАУЗ РПЦ по тел.</a:t>
            </a:r>
          </a:p>
          <a:p>
            <a:pPr>
              <a:lnSpc>
                <a:spcPts val="1020"/>
              </a:lnSpc>
            </a:pPr>
            <a:endParaRPr lang="ru-RU" sz="2400" cap="all" spc="119" dirty="0">
              <a:solidFill>
                <a:srgbClr val="657F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20"/>
              </a:lnSpc>
            </a:pPr>
            <a:endParaRPr lang="ru-RU" sz="2400" cap="all" spc="119" dirty="0">
              <a:solidFill>
                <a:srgbClr val="657F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20"/>
              </a:lnSpc>
            </a:pPr>
            <a:r>
              <a:rPr lang="ru-RU" sz="2400" b="1" cap="all" spc="119" dirty="0">
                <a:solidFill>
                  <a:srgbClr val="657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55-36-23-кол.центра</a:t>
            </a:r>
          </a:p>
          <a:p>
            <a:pPr>
              <a:lnSpc>
                <a:spcPts val="1020"/>
              </a:lnSpc>
            </a:pPr>
            <a:endParaRPr lang="ru-RU" sz="2400" cap="all" spc="119" dirty="0">
              <a:solidFill>
                <a:srgbClr val="657F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400256" y="3022600"/>
            <a:ext cx="2768600" cy="596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300"/>
              </a:lnSpc>
            </a:pPr>
            <a:endParaRPr lang="ru-RU" b="1" dirty="0">
              <a:solidFill>
                <a:schemeClr val="bg1"/>
              </a:solidFill>
              <a:latin typeface="Onest"/>
            </a:endParaRPr>
          </a:p>
          <a:p>
            <a:pPr>
              <a:lnSpc>
                <a:spcPts val="2300"/>
              </a:lnSpc>
            </a:pPr>
            <a:endParaRPr lang="ru-RU" b="1" dirty="0">
              <a:solidFill>
                <a:schemeClr val="bg1"/>
              </a:solidFill>
              <a:latin typeface="Onest"/>
            </a:endParaRPr>
          </a:p>
          <a:p>
            <a:pPr>
              <a:lnSpc>
                <a:spcPts val="2300"/>
              </a:lnSpc>
            </a:pPr>
            <a:endParaRPr lang="ru-RU" b="1" dirty="0">
              <a:solidFill>
                <a:schemeClr val="bg1"/>
              </a:solidFill>
              <a:latin typeface="Onest"/>
            </a:endParaRPr>
          </a:p>
          <a:p>
            <a:pPr>
              <a:lnSpc>
                <a:spcPts val="2300"/>
              </a:lnSpc>
            </a:pPr>
            <a:endParaRPr lang="ru-RU" b="1" dirty="0">
              <a:solidFill>
                <a:schemeClr val="bg1"/>
              </a:solidFill>
              <a:latin typeface="Onest"/>
            </a:endParaRPr>
          </a:p>
          <a:p>
            <a:pPr>
              <a:lnSpc>
                <a:spcPts val="2300"/>
              </a:lnSpc>
            </a:pPr>
            <a:r>
              <a:rPr lang="ru-RU" b="1" dirty="0">
                <a:solidFill>
                  <a:schemeClr val="bg1"/>
                </a:solidFill>
                <a:latin typeface="Onest"/>
              </a:rPr>
              <a:t>м</a:t>
            </a:r>
            <a:endParaRPr lang="ru-RU" sz="1800" b="1" dirty="0">
              <a:solidFill>
                <a:schemeClr val="bg1"/>
              </a:solidFill>
              <a:latin typeface="Onest"/>
            </a:endParaRP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407400" y="4241800"/>
            <a:ext cx="3378200" cy="1422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20"/>
              </a:lnSpc>
            </a:pPr>
            <a:r>
              <a:rPr lang="ru-RU" sz="2400" cap="all" spc="119" dirty="0">
                <a:solidFill>
                  <a:srgbClr val="657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ГАУЗ ДРКБ по </a:t>
            </a:r>
          </a:p>
          <a:p>
            <a:pPr>
              <a:lnSpc>
                <a:spcPts val="1020"/>
              </a:lnSpc>
            </a:pPr>
            <a:endParaRPr lang="ru-RU" sz="2400" cap="all" spc="119" dirty="0">
              <a:solidFill>
                <a:srgbClr val="657F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20"/>
              </a:lnSpc>
            </a:pPr>
            <a:endParaRPr lang="ru-RU" sz="2400" cap="all" spc="119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20"/>
              </a:lnSpc>
            </a:pPr>
            <a:r>
              <a:rPr lang="ru-RU" sz="2400" cap="all" spc="119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направлению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407400" y="4438650"/>
            <a:ext cx="2768600" cy="889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300"/>
              </a:lnSpc>
            </a:pPr>
            <a:r>
              <a:rPr lang="ru-RU" sz="1800" b="1" dirty="0">
                <a:solidFill>
                  <a:schemeClr val="bg1"/>
                </a:solidFill>
                <a:latin typeface="Onest"/>
              </a:rPr>
              <a:t>По клиническим рекомендациям Минздрава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9ACBA"/>
                </a:solidFill>
                <a:latin typeface="Onest"/>
              </a:rPr>
              <a:t>Клинические рекомендации «Дисменорея», Минздрав РФ, 2024–2026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-18455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695400" y="155655"/>
            <a:ext cx="5688632" cy="648890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37506"/>
            <a:ext cx="5257800" cy="4585494"/>
          </a:xfrm>
          <a:prstGeom prst="roundRect">
            <a:avLst>
              <a:gd name="adj" fmla="val 3323"/>
            </a:avLst>
          </a:prstGeom>
          <a:noFill/>
          <a:ln w="6350" cap="flat">
            <a:solidFill>
              <a:srgbClr val="D8E8ED"/>
            </a:solidFill>
          </a:ln>
        </p:spPr>
      </p:sp>
      <p:sp>
        <p:nvSpPr>
          <p:cNvPr id="9" name="card9"/>
          <p:cNvSpPr/>
          <p:nvPr/>
        </p:nvSpPr>
        <p:spPr>
          <a:xfrm>
            <a:off x="6172200" y="1637506"/>
            <a:ext cx="5257800" cy="4585494"/>
          </a:xfrm>
          <a:prstGeom prst="roundRect">
            <a:avLst>
              <a:gd name="adj" fmla="val 3323"/>
            </a:avLst>
          </a:prstGeom>
          <a:noFill/>
          <a:ln w="6350" cap="flat">
            <a:solidFill>
              <a:srgbClr val="D8E8ED"/>
            </a:solidFill>
          </a:ln>
        </p:spPr>
      </p:sp>
      <p:sp>
        <p:nvSpPr>
          <p:cNvPr id="10" name="card10"/>
          <p:cNvSpPr/>
          <p:nvPr/>
        </p:nvSpPr>
        <p:spPr>
          <a:xfrm>
            <a:off x="6483350" y="2253456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D8E8ED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6483350" y="2648744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D8E8ED"/>
          </a:solidFill>
          <a:ln>
            <a:noFill/>
          </a:ln>
        </p:spPr>
        <p:txBody>
          <a:bodyPr/>
          <a:lstStyle/>
          <a:p>
            <a:endParaRPr lang="ru-RU" dirty="0"/>
          </a:p>
        </p:txBody>
      </p:sp>
      <p:pic>
        <p:nvPicPr>
          <p:cNvPr id="16" name="pic1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53200" y="2323306"/>
            <a:ext cx="88900" cy="889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53200" y="2718594"/>
            <a:ext cx="88900" cy="88900"/>
          </a:xfrm>
          <a:prstGeom prst="rect">
            <a:avLst/>
          </a:prstGeom>
        </p:spPr>
      </p:pic>
      <p:sp>
        <p:nvSpPr>
          <p:cNvPr id="18" name="text18"/>
          <p:cNvSpPr>
            <a:spLocks noChangeArrowheads="1"/>
          </p:cNvSpPr>
          <p:nvPr/>
        </p:nvSpPr>
        <p:spPr>
          <a:xfrm>
            <a:off x="839416" y="228680"/>
            <a:ext cx="5872534" cy="57586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935"/>
              </a:lnSpc>
            </a:pPr>
            <a:r>
              <a:rPr lang="ru-RU" sz="850" b="1" cap="all" spc="34" dirty="0">
                <a:solidFill>
                  <a:schemeClr val="accent1"/>
                </a:solidFill>
                <a:latin typeface="Onest"/>
              </a:rPr>
              <a:t>П</a:t>
            </a:r>
            <a:endParaRPr lang="ru-RU" sz="2400" b="1" cap="all" spc="34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935"/>
              </a:lnSpc>
            </a:pPr>
            <a:r>
              <a:rPr lang="ru-RU" sz="2400" b="1" cap="all" spc="3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помощь при </a:t>
            </a:r>
          </a:p>
          <a:p>
            <a:pPr>
              <a:lnSpc>
                <a:spcPts val="935"/>
              </a:lnSpc>
            </a:pPr>
            <a:endParaRPr lang="ru-RU" sz="2400" b="1" cap="all" spc="34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935"/>
              </a:lnSpc>
            </a:pPr>
            <a:endParaRPr lang="ru-RU" sz="2400" b="1" cap="all" spc="34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935"/>
              </a:lnSpc>
            </a:pPr>
            <a:r>
              <a:rPr lang="ru-RU" sz="2400" b="1" cap="all" spc="3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дисменорее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791765"/>
            <a:ext cx="11303000" cy="105846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360"/>
              </a:lnSpc>
            </a:pPr>
            <a:endParaRPr lang="ru-RU" sz="3200" b="1" spc="-63" dirty="0">
              <a:solidFill>
                <a:schemeClr val="tx1"/>
              </a:solidFill>
              <a:latin typeface="Manrope"/>
            </a:endParaRPr>
          </a:p>
          <a:p>
            <a:pPr>
              <a:lnSpc>
                <a:spcPts val="3360"/>
              </a:lnSpc>
            </a:pPr>
            <a:r>
              <a:rPr lang="ru-RU" sz="3200" b="1" spc="-63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Немедикаментозное облегчение боли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1923255"/>
            <a:ext cx="5270500" cy="47307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80"/>
              </a:lnSpc>
            </a:pPr>
            <a:r>
              <a:rPr lang="ru-RU" sz="2000" cap="all" spc="14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441450" y="2252663"/>
            <a:ext cx="3864769" cy="24288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13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 на низ живота: грелка, тёплый душ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487488" y="2647950"/>
            <a:ext cx="3727767" cy="24288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13"/>
              </a:lnSpc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813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Лёгкий массаж поясницы и низа живота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441450" y="3043238"/>
            <a:ext cx="4292600" cy="47307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13"/>
              </a:lnSpc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813"/>
              </a:lnSpc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813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Регулярная физическая активность и полноценный сон вне менструации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441450" y="3668713"/>
            <a:ext cx="4555530" cy="24288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13"/>
              </a:lnSpc>
            </a:pPr>
            <a:endParaRPr lang="ru-RU" sz="1250" dirty="0">
              <a:solidFill>
                <a:schemeClr val="tx1"/>
              </a:solidFill>
              <a:latin typeface="Onest"/>
            </a:endParaRPr>
          </a:p>
          <a:p>
            <a:pPr>
              <a:lnSpc>
                <a:spcPts val="1813"/>
              </a:lnSpc>
            </a:pPr>
            <a:endParaRPr lang="ru-RU" sz="1250" dirty="0">
              <a:solidFill>
                <a:schemeClr val="tx1"/>
              </a:solidFill>
              <a:latin typeface="Onest"/>
            </a:endParaRPr>
          </a:p>
          <a:p>
            <a:pPr>
              <a:lnSpc>
                <a:spcPts val="1813"/>
              </a:lnSpc>
            </a:pPr>
            <a:endParaRPr lang="ru-RU" sz="1250" dirty="0">
              <a:latin typeface="Onest"/>
            </a:endParaRPr>
          </a:p>
          <a:p>
            <a:pPr>
              <a:lnSpc>
                <a:spcPts val="1813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поддержка девочки и родителей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483350" y="1772816"/>
            <a:ext cx="5270500" cy="473074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80"/>
              </a:lnSpc>
            </a:pPr>
            <a:endParaRPr lang="ru-RU" sz="2400" cap="all" spc="144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80"/>
              </a:lnSpc>
            </a:pPr>
            <a:r>
              <a:rPr lang="ru-RU" sz="2000" cap="all" spc="144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Избегать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6851650" y="2252663"/>
            <a:ext cx="2938463" cy="24288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13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Кофеин, солёная и острая пища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6851650" y="2647950"/>
            <a:ext cx="3734753" cy="24288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13"/>
              </a:lnSpc>
            </a:pPr>
            <a:endParaRPr lang="ru-RU" sz="1250" dirty="0">
              <a:solidFill>
                <a:schemeClr val="tx1"/>
              </a:solidFill>
              <a:latin typeface="Onest"/>
            </a:endParaRPr>
          </a:p>
          <a:p>
            <a:pPr>
              <a:lnSpc>
                <a:spcPts val="1813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Переохлаждение и длительное сидение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94800" y="-3163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407368" y="61367"/>
            <a:ext cx="6120680" cy="738634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88306"/>
            <a:ext cx="2247900" cy="4534694"/>
          </a:xfrm>
          <a:prstGeom prst="roundRect">
            <a:avLst>
              <a:gd name="adj" fmla="val 6779"/>
            </a:avLst>
          </a:prstGeom>
          <a:solidFill>
            <a:schemeClr val="bg2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623998" y="1618694"/>
            <a:ext cx="2247900" cy="4534694"/>
          </a:xfrm>
          <a:prstGeom prst="roundRect">
            <a:avLst>
              <a:gd name="adj" fmla="val 6779"/>
            </a:avLst>
          </a:prstGeom>
          <a:solidFill>
            <a:schemeClr val="bg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375400" y="1530400"/>
            <a:ext cx="2559050" cy="4692600"/>
          </a:xfrm>
          <a:prstGeom prst="roundRect">
            <a:avLst>
              <a:gd name="adj" fmla="val 6779"/>
            </a:avLst>
          </a:prstGeom>
          <a:solidFill>
            <a:schemeClr val="bg2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9182100" y="1556792"/>
            <a:ext cx="2530524" cy="4666208"/>
          </a:xfrm>
          <a:prstGeom prst="roundRect">
            <a:avLst>
              <a:gd name="adj" fmla="val 6779"/>
            </a:avLst>
          </a:prstGeom>
          <a:solidFill>
            <a:schemeClr val="tx1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75000" y="3854053"/>
            <a:ext cx="228600" cy="2032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1700" y="3854053"/>
            <a:ext cx="228600" cy="2032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88400" y="3854053"/>
            <a:ext cx="228600" cy="203200"/>
          </a:xfrm>
          <a:prstGeom prst="rect">
            <a:avLst/>
          </a:prstGeom>
        </p:spPr>
      </p:pic>
      <p:sp>
        <p:nvSpPr>
          <p:cNvPr id="11" name="text11"/>
          <p:cNvSpPr>
            <a:spLocks noChangeArrowheads="1"/>
          </p:cNvSpPr>
          <p:nvPr/>
        </p:nvSpPr>
        <p:spPr>
          <a:xfrm>
            <a:off x="839416" y="116632"/>
            <a:ext cx="6120680" cy="687914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935"/>
              </a:lnSpc>
            </a:pPr>
            <a:endParaRPr lang="ru-RU" sz="850" b="1" cap="all" spc="34" dirty="0">
              <a:solidFill>
                <a:schemeClr val="accent1"/>
              </a:solidFill>
              <a:latin typeface="Onest"/>
            </a:endParaRPr>
          </a:p>
          <a:p>
            <a:r>
              <a:rPr lang="ru-RU" sz="2000" b="1" cap="all" spc="3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Медикаментозное обезболивание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791766"/>
            <a:ext cx="11303000" cy="4394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360"/>
              </a:lnSpc>
            </a:pPr>
            <a:r>
              <a:rPr lang="ru-RU" sz="4400" b="1" spc="-63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НПВС первой линии: ибупрофен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1772816"/>
            <a:ext cx="2112264" cy="63431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400" cap="all" spc="14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 выбора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98550" y="2674851"/>
            <a:ext cx="1663700" cy="1179017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Ибупрофен 200-400 мг до 3 раз в сутки, после еды</a:t>
            </a:r>
            <a:r>
              <a:rPr lang="ru-RU" sz="1200" dirty="0">
                <a:solidFill>
                  <a:schemeClr val="tx1"/>
                </a:solidFill>
                <a:latin typeface="Onest"/>
              </a:rPr>
              <a:t>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9634" y="4633236"/>
            <a:ext cx="1663700" cy="110548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суточная доза — 1200 мг.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1688306"/>
            <a:ext cx="2112264" cy="51655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400" cap="all" spc="14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приёма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2564904"/>
            <a:ext cx="1663700" cy="158417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первых признаках боли или за 1 день до менструации.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825517" y="5022652"/>
            <a:ext cx="1965960" cy="56161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 — 2–3 дня.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1688306"/>
            <a:ext cx="2112264" cy="52393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400" cap="all" spc="14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Противопоказания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5996" y="2668220"/>
            <a:ext cx="2302404" cy="3209052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Язвенная болезнь желудка, обострение гастрита, индивидуальная непереносимость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291902" y="1530400"/>
            <a:ext cx="2060682" cy="72940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000" cap="all" spc="14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неэффективности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291902" y="2852936"/>
            <a:ext cx="2276706" cy="288578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Направить к детскому гинекологу для решения вопроса о гормональной терапии (КОК).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9ACBA"/>
                </a:solidFill>
                <a:latin typeface="Onest"/>
              </a:rPr>
              <a:t>Клинические рекомендации «Дисменорея», Минздрав РФ, 2024–2026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20804" y="221655"/>
            <a:ext cx="4239092" cy="687065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74700" y="1988840"/>
            <a:ext cx="3183434" cy="4176464"/>
          </a:xfrm>
          <a:prstGeom prst="roundRect">
            <a:avLst>
              <a:gd name="adj" fmla="val 4787"/>
            </a:avLst>
          </a:prstGeom>
          <a:solidFill>
            <a:schemeClr val="bg2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89933" y="1934146"/>
            <a:ext cx="3183434" cy="4176464"/>
          </a:xfrm>
          <a:prstGeom prst="roundRect">
            <a:avLst>
              <a:gd name="adj" fmla="val 4787"/>
            </a:avLst>
          </a:prstGeom>
          <a:solidFill>
            <a:schemeClr val="bg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328644" y="1909564"/>
            <a:ext cx="3183434" cy="4471764"/>
          </a:xfrm>
          <a:prstGeom prst="roundRect">
            <a:avLst>
              <a:gd name="adj" fmla="val 4787"/>
            </a:avLst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ru-RU" dirty="0"/>
          </a:p>
        </p:txBody>
      </p:sp>
      <p:pic>
        <p:nvPicPr>
          <p:cNvPr id="7" name="pic7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7834" y="3898503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40067" y="3898503"/>
            <a:ext cx="254000" cy="2159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1066800" y="222251"/>
            <a:ext cx="4525144" cy="48406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935"/>
              </a:lnSpc>
            </a:pPr>
            <a:endParaRPr lang="ru-RU" sz="850" b="1" cap="all" spc="34" dirty="0">
              <a:solidFill>
                <a:schemeClr val="accent1"/>
              </a:solidFill>
              <a:latin typeface="Onest"/>
            </a:endParaRPr>
          </a:p>
          <a:p>
            <a:r>
              <a:rPr lang="ru-RU" sz="3200" b="1" cap="all" spc="3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Маршрутизация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363861"/>
            <a:ext cx="11303000" cy="4394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360"/>
              </a:lnSpc>
            </a:pPr>
            <a:r>
              <a:rPr lang="ru-RU" sz="4000" b="1" spc="-63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Обследование до направления: роль ФАП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0450" y="2051203"/>
            <a:ext cx="3208834" cy="622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4800"/>
              </a:lnSpc>
            </a:pPr>
            <a:r>
              <a:rPr lang="ru-RU" sz="4800" b="1" spc="-143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0450" y="2571143"/>
            <a:ext cx="2868960" cy="700564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60"/>
              </a:lnSpc>
            </a:pP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860"/>
              </a:lnSpc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ФАП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200202"/>
            <a:ext cx="2599234" cy="2749077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000" dirty="0">
                <a:solidFill>
                  <a:srgbClr val="657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анамнеза и менструального календаря, оценка боли по шкале ВАШ (0–10), термометрия, исключение острой хирургической патологии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71864" y="2060923"/>
            <a:ext cx="782910" cy="622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4800"/>
              </a:lnSpc>
            </a:pPr>
            <a:r>
              <a:rPr lang="ru-RU" sz="4800" b="1" spc="-143" dirty="0">
                <a:solidFill>
                  <a:schemeClr val="accent1"/>
                </a:solidFill>
                <a:latin typeface="Manrope"/>
              </a:rPr>
              <a:t>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37038" y="2755306"/>
            <a:ext cx="2675334" cy="60168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60"/>
              </a:lnSpc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гинеколог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84638" y="3284984"/>
            <a:ext cx="2723630" cy="259228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59"/>
              </a:lnSpc>
            </a:pPr>
            <a:r>
              <a:rPr lang="ru-RU" sz="2400" dirty="0">
                <a:solidFill>
                  <a:srgbClr val="657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при красных флагах: УЗИ органов малого таза на 5–7-й день цикла, общий анализ крови, исключение беременности у сексуально активных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760296" y="2097683"/>
            <a:ext cx="713085" cy="622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4800"/>
              </a:lnSpc>
            </a:pPr>
            <a:r>
              <a:rPr lang="ru-RU" sz="4800" b="1" spc="-143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678130" y="2691408"/>
            <a:ext cx="2599234" cy="508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50"/>
              </a:lnSpc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Углублённое обследование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551266" y="3271707"/>
            <a:ext cx="2866033" cy="260556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Гормональное исследование по показаниям, консультации смежных специалистов, уточнение диагноза и назначение терапии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9ACBA"/>
                </a:solidFill>
                <a:latin typeface="Onest"/>
              </a:rPr>
              <a:t>Клинические рекомендации «Дисменорея», Минздрав РФ, 2024–2026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73C56"/>
      </a:dk1>
      <a:lt1>
        <a:srgbClr val="F1F8FC"/>
      </a:lt1>
      <a:dk2>
        <a:srgbClr val="173C56"/>
      </a:dk2>
      <a:lt2>
        <a:srgbClr val="FFFFFF"/>
      </a:lt2>
      <a:accent1>
        <a:srgbClr val="2A7F8E"/>
      </a:accent1>
      <a:accent2>
        <a:srgbClr val="2F7D52"/>
      </a:accent2>
      <a:accent3>
        <a:srgbClr val="C0473C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Manrope"/>
        <a:ea typeface=""/>
        <a:cs typeface=""/>
      </a:majorFont>
      <a:minorFont>
        <a:latin typeface="Onest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aida">
  <a:themeElements>
    <a:clrScheme name="slaida">
      <a:dk1>
        <a:srgbClr val="173C56"/>
      </a:dk1>
      <a:lt1>
        <a:srgbClr val="F1F8FC"/>
      </a:lt1>
      <a:dk2>
        <a:srgbClr val="173C56"/>
      </a:dk2>
      <a:lt2>
        <a:srgbClr val="FFFFFF"/>
      </a:lt2>
      <a:accent1>
        <a:srgbClr val="2A7F8E"/>
      </a:accent1>
      <a:accent2>
        <a:srgbClr val="2F7D52"/>
      </a:accent2>
      <a:accent3>
        <a:srgbClr val="C0473C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Manrope"/>
        <a:ea typeface=""/>
        <a:cs typeface=""/>
      </a:majorFont>
      <a:minorFont>
        <a:latin typeface="Onest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2002</Words>
  <Application>Microsoft Office PowerPoint</Application>
  <PresentationFormat>Широкоэкранный</PresentationFormat>
  <Paragraphs>172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Times New Roman</vt:lpstr>
      <vt:lpstr>Manrope</vt:lpstr>
      <vt:lpstr>Rubik-Bold</vt:lpstr>
      <vt:lpstr>Onest</vt:lpstr>
      <vt:lpstr>MS UI Gothic</vt:lpstr>
      <vt:lpstr>slaida</vt:lpstr>
      <vt:lpstr> Государственное автономное учреждение здравоохранения «Республиканский перинатальный центр Министерства Здравоохранения Республики Бурятия»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Дисменорея у девочки: что делать?
Презентация для среднего медицинского персонала, фельдшеров в фельдшерско акушерских пунктах, акушерок в медицинских организациях. Описать в каких случаях направить к  врачу детского му гинекологу, согласно клиническим рекомендациям по дисменорее за 2026г, чем снять боль при дисменорее, какие обследования нужно пройти.</dc:title>
  <dc:creator>Слайда</dc:creator>
  <cp:lastModifiedBy>Александр Будаев</cp:lastModifiedBy>
  <cp:revision>2</cp:revision>
  <dcterms:modified xsi:type="dcterms:W3CDTF">2026-09-03T19:36:05Z</dcterms:modified>
</cp:coreProperties>
</file>